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3F43"/>
    <a:srgbClr val="0B0C00"/>
    <a:srgbClr val="000000"/>
    <a:srgbClr val="0B0B0A"/>
    <a:srgbClr val="0B0B0B"/>
    <a:srgbClr val="0D0D0D"/>
    <a:srgbClr val="C33F43"/>
    <a:srgbClr val="800000"/>
    <a:srgbClr val="37FF61"/>
    <a:srgbClr val="CF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3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1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3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9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0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3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8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8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8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5380A-12B7-B84C-9517-D4D1D758B80E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DC6B6-4ADC-E144-8128-27EA24C58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2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269"/>
            <a:ext cx="9144000" cy="3396003"/>
          </a:xfrm>
          <a:prstGeom prst="rect">
            <a:avLst/>
          </a:prstGeom>
          <a:solidFill>
            <a:srgbClr val="C33F4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080" y="1491987"/>
            <a:ext cx="1727200" cy="174752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3410272"/>
            <a:ext cx="9144000" cy="1"/>
          </a:xfrm>
          <a:prstGeom prst="line">
            <a:avLst/>
          </a:prstGeom>
          <a:ln w="920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70099" y="3852609"/>
            <a:ext cx="6907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0000"/>
                </a:solidFill>
                <a:latin typeface="Verdana"/>
                <a:cs typeface="Verdana"/>
              </a:rPr>
              <a:t>I</a:t>
            </a:r>
            <a:r>
              <a:rPr lang="en-US" sz="4400" b="0" dirty="0" smtClean="0">
                <a:solidFill>
                  <a:srgbClr val="000000"/>
                </a:solidFill>
                <a:latin typeface="Verdana"/>
                <a:cs typeface="Verdana"/>
              </a:rPr>
              <a:t>nteractive </a:t>
            </a:r>
            <a:r>
              <a:rPr lang="en-US" sz="4400" b="1" dirty="0" smtClean="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lang="en-US" sz="4400" b="0" dirty="0" smtClean="0">
                <a:solidFill>
                  <a:srgbClr val="000000"/>
                </a:solidFill>
                <a:latin typeface="Verdana"/>
                <a:cs typeface="Verdana"/>
              </a:rPr>
              <a:t>ystems </a:t>
            </a:r>
            <a:r>
              <a:rPr lang="en-US" sz="4400" b="1" dirty="0" smtClean="0">
                <a:solidFill>
                  <a:srgbClr val="000000"/>
                </a:solidFill>
                <a:latin typeface="Verdana"/>
                <a:cs typeface="Verdana"/>
              </a:rPr>
              <a:t>R</a:t>
            </a:r>
            <a:r>
              <a:rPr lang="en-US" sz="4400" b="0" dirty="0" smtClean="0">
                <a:solidFill>
                  <a:srgbClr val="000000"/>
                </a:solidFill>
                <a:latin typeface="Verdana"/>
                <a:cs typeface="Verdana"/>
              </a:rPr>
              <a:t>esearch </a:t>
            </a:r>
            <a:r>
              <a:rPr lang="en-US" sz="4400" b="1" dirty="0" smtClean="0">
                <a:solidFill>
                  <a:srgbClr val="000000"/>
                </a:solidFill>
                <a:latin typeface="Verdana"/>
                <a:cs typeface="Verdana"/>
              </a:rPr>
              <a:t>C</a:t>
            </a:r>
            <a:r>
              <a:rPr lang="en-US" sz="4400" b="0" dirty="0" smtClean="0">
                <a:solidFill>
                  <a:srgbClr val="000000"/>
                </a:solidFill>
                <a:latin typeface="Verdana"/>
                <a:cs typeface="Verdana"/>
              </a:rPr>
              <a:t>enter</a:t>
            </a:r>
            <a:endParaRPr lang="en-US" sz="4400" b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6652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55299" cy="114300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0B0C00"/>
                </a:solidFill>
                <a:uFill>
                  <a:solidFill>
                    <a:srgbClr val="C23F43"/>
                  </a:solidFill>
                </a:uFill>
                <a:latin typeface="Verdana"/>
                <a:cs typeface="Verdana"/>
              </a:rPr>
              <a:t>The Mission</a:t>
            </a:r>
            <a:endParaRPr lang="en-US" sz="3600" u="sng" dirty="0">
              <a:solidFill>
                <a:srgbClr val="0B0C00"/>
              </a:solidFill>
              <a:uFill>
                <a:solidFill>
                  <a:srgbClr val="C23F43"/>
                </a:solidFill>
              </a:uFill>
              <a:latin typeface="Verdana"/>
              <a:cs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55299" cy="50063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Across 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Campus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…</a:t>
            </a:r>
            <a:endParaRPr lang="en-US" sz="2200" dirty="0" smtClean="0">
              <a:solidFill>
                <a:srgbClr val="C23F43"/>
              </a:solidFill>
              <a:latin typeface="Verdana"/>
              <a:cs typeface="Verdana"/>
            </a:endParaRPr>
          </a:p>
          <a:p>
            <a:pPr marL="0" lvl="0" indent="0">
              <a:buNone/>
            </a:pPr>
            <a:endParaRPr lang="en-US" sz="2200" dirty="0" smtClean="0">
              <a:solidFill>
                <a:srgbClr val="0B0C00"/>
              </a:solidFill>
              <a:latin typeface="Verdana"/>
              <a:cs typeface="Verdana"/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The ISRC acts as a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bridge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 for faculty across the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UMBC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 campus with expertise in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designing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,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building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, or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studying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 uses of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interactive computing systems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solidFill>
                <a:srgbClr val="0B0C00"/>
              </a:solidFill>
              <a:latin typeface="Verdana"/>
              <a:cs typeface="Verdana"/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It facilitates the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sharing of resources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 and experience in solving computing problems from a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user-centered</a:t>
            </a:r>
            <a:r>
              <a:rPr lang="en-US" sz="2200" dirty="0" smtClean="0">
                <a:solidFill>
                  <a:srgbClr val="0B0C00"/>
                </a:solidFill>
                <a:latin typeface="Verdana"/>
                <a:cs typeface="Verdana"/>
              </a:rPr>
              <a:t> perspective grounded in user needs and not in simply applying previously designed solutions to new domains.</a:t>
            </a:r>
          </a:p>
          <a:p>
            <a:pPr marL="0" indent="0">
              <a:buNone/>
            </a:pPr>
            <a:endParaRPr lang="en-US" dirty="0">
              <a:solidFill>
                <a:srgbClr val="0B0C00"/>
              </a:solidFill>
              <a:latin typeface="Garamond"/>
              <a:cs typeface="Garamon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5801" y="274638"/>
            <a:ext cx="870518" cy="6331872"/>
          </a:xfrm>
          <a:prstGeom prst="rect">
            <a:avLst/>
          </a:prstGeom>
          <a:solidFill>
            <a:srgbClr val="C33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1" y="5806010"/>
            <a:ext cx="791191" cy="8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2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55299" cy="114300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0B0B0B"/>
                </a:solidFill>
                <a:uFill>
                  <a:solidFill>
                    <a:srgbClr val="C23F43"/>
                  </a:solidFill>
                </a:uFill>
                <a:latin typeface="Verdana"/>
                <a:cs typeface="Verdana"/>
              </a:rPr>
              <a:t>The Mission</a:t>
            </a:r>
            <a:endParaRPr lang="en-US" sz="3600" u="sng" dirty="0">
              <a:solidFill>
                <a:srgbClr val="0B0B0B"/>
              </a:solidFill>
              <a:uFill>
                <a:solidFill>
                  <a:srgbClr val="C23F43"/>
                </a:solidFill>
              </a:uFill>
              <a:latin typeface="Verdana"/>
              <a:cs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55299" cy="50063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Throughout the region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…</a:t>
            </a:r>
          </a:p>
          <a:p>
            <a:pPr lvl="0"/>
            <a:endParaRPr lang="en-US" sz="2200" dirty="0" smtClean="0">
              <a:solidFill>
                <a:srgbClr val="0B0B0B"/>
              </a:solidFill>
              <a:latin typeface="Verdana"/>
              <a:cs typeface="Verdana"/>
            </a:endParaRPr>
          </a:p>
          <a:p>
            <a:pPr marL="0" lvl="0" indent="0">
              <a:buNone/>
            </a:pP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The ISRC also acts as a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bridge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 to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industry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,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community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, and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organizations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 in order to foster long-standing relationships in addressing user needs through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interactive computing solutions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.  </a:t>
            </a:r>
          </a:p>
          <a:p>
            <a:pPr lvl="0"/>
            <a:endParaRPr lang="en-US" sz="2200" dirty="0" smtClean="0">
              <a:solidFill>
                <a:srgbClr val="0B0B0B"/>
              </a:solidFill>
              <a:latin typeface="Verdana"/>
              <a:cs typeface="Verdana"/>
            </a:endParaRPr>
          </a:p>
          <a:p>
            <a:pPr marL="0" lvl="0" indent="0">
              <a:buNone/>
            </a:pP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Through the center, external </a:t>
            </a:r>
            <a:r>
              <a:rPr lang="en-US" sz="2200" dirty="0" smtClean="0">
                <a:solidFill>
                  <a:srgbClr val="C23F43"/>
                </a:solidFill>
                <a:latin typeface="Verdana"/>
                <a:cs typeface="Verdana"/>
              </a:rPr>
              <a:t>collaborators</a:t>
            </a: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 can seamlessly work with a mix of expertise to innovate interactive computing solutions of societal importance.</a:t>
            </a:r>
          </a:p>
          <a:p>
            <a:pPr marL="0" indent="0">
              <a:buNone/>
            </a:pPr>
            <a:endParaRPr lang="en-US" dirty="0">
              <a:solidFill>
                <a:srgbClr val="0B0B0B"/>
              </a:solidFill>
              <a:latin typeface="Garamond"/>
              <a:cs typeface="Garamon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5801" y="274638"/>
            <a:ext cx="870518" cy="6331872"/>
          </a:xfrm>
          <a:prstGeom prst="rect">
            <a:avLst/>
          </a:prstGeom>
          <a:solidFill>
            <a:srgbClr val="C33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1" y="5806010"/>
            <a:ext cx="791191" cy="8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4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55299" cy="114300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0B0B0B"/>
                </a:solidFill>
                <a:uFill>
                  <a:solidFill>
                    <a:srgbClr val="C23F43"/>
                  </a:solidFill>
                </a:uFill>
                <a:latin typeface="Verdana"/>
                <a:cs typeface="Verdana"/>
              </a:rPr>
              <a:t>Building a Team</a:t>
            </a:r>
            <a:endParaRPr lang="en-US" sz="3600" u="sng" dirty="0">
              <a:solidFill>
                <a:srgbClr val="0B0B0B"/>
              </a:solidFill>
              <a:uFill>
                <a:solidFill>
                  <a:srgbClr val="C23F43"/>
                </a:solidFill>
              </a:uFill>
              <a:latin typeface="Verdana"/>
              <a:cs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55299" cy="50063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Leveraging current, past, and near future externally-funded collaborative projects</a:t>
            </a:r>
          </a:p>
          <a:p>
            <a:pPr marL="0" lvl="0" indent="0">
              <a:buNone/>
            </a:pPr>
            <a:endParaRPr lang="en-US" sz="2200" dirty="0" smtClean="0">
              <a:solidFill>
                <a:srgbClr val="0B0B0B"/>
              </a:solidFill>
              <a:latin typeface="Verdana"/>
              <a:cs typeface="Verdana"/>
            </a:endParaRP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Information Systems (9)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Computer Science (9)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Visual Arts / IRC (6)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Erickson 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Psychology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Sociology/anthropology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Mechanical Engineering</a:t>
            </a:r>
          </a:p>
          <a:p>
            <a:r>
              <a:rPr lang="en-US" sz="2200" dirty="0" smtClean="0">
                <a:solidFill>
                  <a:srgbClr val="0B0B0B"/>
                </a:solidFill>
                <a:latin typeface="Verdana"/>
                <a:cs typeface="Verdana"/>
              </a:rPr>
              <a:t>New Media Studio</a:t>
            </a:r>
          </a:p>
          <a:p>
            <a:pPr marL="0" indent="0">
              <a:buNone/>
            </a:pPr>
            <a:endParaRPr lang="en-US" dirty="0">
              <a:solidFill>
                <a:srgbClr val="0B0B0B"/>
              </a:solidFill>
              <a:latin typeface="Garamond"/>
              <a:cs typeface="Garamon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5801" y="274638"/>
            <a:ext cx="870518" cy="6331872"/>
          </a:xfrm>
          <a:prstGeom prst="rect">
            <a:avLst/>
          </a:prstGeom>
          <a:solidFill>
            <a:srgbClr val="C33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1" y="5806010"/>
            <a:ext cx="791191" cy="8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8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0972" cy="114300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0B0B0B"/>
                </a:solidFill>
                <a:uFill>
                  <a:solidFill>
                    <a:srgbClr val="C23F43"/>
                  </a:solidFill>
                </a:uFill>
                <a:latin typeface="Verdana"/>
                <a:cs typeface="Verdana"/>
              </a:rPr>
              <a:t>Fostering Community</a:t>
            </a:r>
            <a:endParaRPr lang="en-US" sz="3600" u="sng" dirty="0">
              <a:solidFill>
                <a:srgbClr val="0B0B0B"/>
              </a:solidFill>
              <a:uFill>
                <a:solidFill>
                  <a:srgbClr val="C23F43"/>
                </a:solidFill>
              </a:uFill>
              <a:latin typeface="Verdana"/>
              <a:cs typeface="Verdan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5801" y="274638"/>
            <a:ext cx="870518" cy="6331872"/>
          </a:xfrm>
          <a:prstGeom prst="rect">
            <a:avLst/>
          </a:prstGeom>
          <a:solidFill>
            <a:srgbClr val="C33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1" y="5806010"/>
            <a:ext cx="791191" cy="800499"/>
          </a:xfrm>
          <a:prstGeom prst="rect">
            <a:avLst/>
          </a:prstGeom>
        </p:spPr>
      </p:pic>
      <p:pic>
        <p:nvPicPr>
          <p:cNvPr id="7" name="Picture 2" descr="C:\Users\lutters\Desktop\phot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0" r="12910"/>
          <a:stretch>
            <a:fillRect/>
          </a:stretch>
        </p:blipFill>
        <p:spPr bwMode="auto">
          <a:xfrm>
            <a:off x="292415" y="1973524"/>
            <a:ext cx="3658464" cy="357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utters\Desktop\photo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0" r="22850"/>
          <a:stretch>
            <a:fillRect/>
          </a:stretch>
        </p:blipFill>
        <p:spPr bwMode="auto">
          <a:xfrm>
            <a:off x="4198843" y="1973524"/>
            <a:ext cx="3659902" cy="357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93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05801" y="274638"/>
            <a:ext cx="870518" cy="6331872"/>
          </a:xfrm>
          <a:prstGeom prst="rect">
            <a:avLst/>
          </a:prstGeom>
          <a:solidFill>
            <a:srgbClr val="C33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srclogo_nobackgrou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1" y="5806010"/>
            <a:ext cx="791191" cy="800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08" y="274638"/>
            <a:ext cx="6345150" cy="63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54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152</Words>
  <Application>Microsoft Macintosh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The Mission</vt:lpstr>
      <vt:lpstr>The Mission</vt:lpstr>
      <vt:lpstr>Building a Team</vt:lpstr>
      <vt:lpstr>Fostering Community</vt:lpstr>
      <vt:lpstr>PowerPoint Presentation</vt:lpstr>
    </vt:vector>
  </TitlesOfParts>
  <Company>PCS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 Ondego</dc:creator>
  <cp:lastModifiedBy>Victor Ondego</cp:lastModifiedBy>
  <cp:revision>9</cp:revision>
  <dcterms:created xsi:type="dcterms:W3CDTF">2015-03-18T18:57:10Z</dcterms:created>
  <dcterms:modified xsi:type="dcterms:W3CDTF">2015-05-08T18:00:55Z</dcterms:modified>
</cp:coreProperties>
</file>